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36" roundtripDataSignature="AMtx7mgtOz+SiQ/PfjyP0wLxoweoEnh+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36" Type="http://customschemas.google.com/relationships/presentationmetadata" Target="meta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1" name="Google Shape;131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7" name="Google Shape;137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3" name="Google Shape;143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9" name="Google Shape;149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4" name="Google Shape;154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0" name="Google Shape;160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6" name="Google Shape;166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1" name="Google Shape;171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6" name="Google Shape;176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2" name="Google Shape;182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7" name="Google Shape;187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3" name="Google Shape;193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8" name="Google Shape;198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4" name="Google Shape;204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9" name="Google Shape;209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5" name="Google Shape;215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1" name="Google Shape;221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6" name="Google Shape;226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32" name="Google Shape;232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38" name="Google Shape;238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3" name="Google Shape;243;p3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5" name="Google Shape;10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0" name="Google Shape;11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5" name="Google Shape;115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0" name="Google Shape;120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5" name="Google Shape;125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3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3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42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4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4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4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3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3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4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4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4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5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5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3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6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36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3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7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7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37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37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37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3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0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40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4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4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4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1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41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41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4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4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4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britannica.com/science/biology" TargetMode="External"/><Relationship Id="rId4" Type="http://schemas.openxmlformats.org/officeDocument/2006/relationships/hyperlink" Target="https://www.britannica.com/science/science" TargetMode="External"/><Relationship Id="rId5" Type="http://schemas.openxmlformats.org/officeDocument/2006/relationships/hyperlink" Target="https://www.britannica.com/science/taxonomy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6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9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5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3.jp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toppr.com/guides/biology/anatomy-of-flowering-plants/flower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685800" y="353222"/>
            <a:ext cx="7772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355"/>
              <a:buFont typeface="Arial"/>
              <a:buNone/>
            </a:pPr>
            <a:r>
              <a:rPr b="1" lang="en-IN" sz="4355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Plant Kingdom </a:t>
            </a:r>
            <a:endParaRPr/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7825" y="2713041"/>
            <a:ext cx="8388350" cy="143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271838" y="1800228"/>
            <a:ext cx="5719762" cy="5057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IN" sz="45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DIFFERENCES BETWEEN FIVE KINGDOM CLASSES</a:t>
            </a:r>
            <a:endParaRPr/>
          </a:p>
        </p:txBody>
      </p:sp>
      <p:pic>
        <p:nvPicPr>
          <p:cNvPr id="134" name="Google Shape;134;p1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9862" y="1918741"/>
            <a:ext cx="8734111" cy="49392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1"/>
          <p:cNvSpPr txBox="1"/>
          <p:nvPr>
            <p:ph idx="1" type="body"/>
          </p:nvPr>
        </p:nvSpPr>
        <p:spPr>
          <a:xfrm>
            <a:off x="152400" y="304800"/>
            <a:ext cx="8693150" cy="57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</a:pPr>
            <a:r>
              <a:rPr lang="en-IN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N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Carolus Linnaeus: [1707 – 1778]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I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I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 is known as </a:t>
            </a:r>
            <a:r>
              <a:rPr lang="en-IN" sz="3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father of taxonomy</a:t>
            </a:r>
            <a:r>
              <a:rPr lang="en-I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  Linnaeus gave the two kingdom system classification.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600"/>
              <a:buChar char="•"/>
            </a:pPr>
            <a:r>
              <a:rPr lang="en-I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He grouped plants and animals into </a:t>
            </a:r>
            <a:r>
              <a:rPr lang="en-IN" sz="3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kingdom plantae and kingdom Animalia  respectively.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" name="Google Shape;140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06323" y="3800743"/>
            <a:ext cx="2971800" cy="22952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b="1" lang="en-IN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What is mean  by Classification</a:t>
            </a:r>
            <a:endParaRPr/>
          </a:p>
        </p:txBody>
      </p:sp>
      <p:sp>
        <p:nvSpPr>
          <p:cNvPr id="146" name="Google Shape;146;p12"/>
          <p:cNvSpPr txBox="1"/>
          <p:nvPr>
            <p:ph idx="1" type="body"/>
          </p:nvPr>
        </p:nvSpPr>
        <p:spPr>
          <a:xfrm>
            <a:off x="304800" y="1905000"/>
            <a:ext cx="8540750" cy="4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</a:pPr>
            <a:r>
              <a:rPr lang="en-IN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Classification, in</a:t>
            </a:r>
            <a:r>
              <a:rPr lang="en-IN" sz="32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IN" sz="32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biology</a:t>
            </a:r>
            <a:r>
              <a:rPr lang="en-IN" sz="32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IN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establishment of a hierarchical system of categories on the basis of presumed natural relationships among organisms. </a:t>
            </a:r>
            <a:endParaRPr/>
          </a:p>
          <a:p>
            <a:pPr indent="-1270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</a:pPr>
            <a:r>
              <a:rPr lang="en-IN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en-IN" sz="32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IN" sz="32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science</a:t>
            </a:r>
            <a:r>
              <a:rPr lang="en-IN" sz="32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IN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 biological classification is commonly called </a:t>
            </a:r>
            <a:r>
              <a:rPr lang="en-IN" sz="32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taxonomy</a:t>
            </a:r>
            <a:r>
              <a:rPr b="1" lang="en-IN" sz="32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3"/>
          <p:cNvSpPr txBox="1"/>
          <p:nvPr>
            <p:ph idx="1" type="body"/>
          </p:nvPr>
        </p:nvSpPr>
        <p:spPr>
          <a:xfrm>
            <a:off x="0" y="990601"/>
            <a:ext cx="9067800" cy="58674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6542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355"/>
              <a:buChar char="•"/>
            </a:pPr>
            <a:r>
              <a:rPr b="1" lang="en-IN" sz="4355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Types of Classification</a:t>
            </a:r>
            <a:r>
              <a:rPr b="1" lang="en-IN" sz="32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38"/>
              <a:buChar char="•"/>
            </a:pPr>
            <a:r>
              <a:rPr lang="en-IN" sz="3538">
                <a:latin typeface="Arial"/>
                <a:ea typeface="Arial"/>
                <a:cs typeface="Arial"/>
                <a:sym typeface="Arial"/>
              </a:rPr>
              <a:t>1. Artificial system of classification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38"/>
              <a:buChar char="•"/>
            </a:pPr>
            <a:r>
              <a:rPr lang="en-IN" sz="3538">
                <a:latin typeface="Arial"/>
                <a:ea typeface="Arial"/>
                <a:cs typeface="Arial"/>
                <a:sym typeface="Arial"/>
              </a:rPr>
              <a:t>2. Natural classification system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38"/>
              <a:buChar char="•"/>
            </a:pPr>
            <a:r>
              <a:rPr lang="en-IN" sz="3538">
                <a:latin typeface="Arial"/>
                <a:ea typeface="Arial"/>
                <a:cs typeface="Arial"/>
                <a:sym typeface="Arial"/>
              </a:rPr>
              <a:t>3.Phylogenetic classification system (Evolution bases)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38"/>
              <a:buChar char="•"/>
            </a:pPr>
            <a:r>
              <a:rPr lang="en-IN" sz="3538">
                <a:latin typeface="Arial"/>
                <a:ea typeface="Arial"/>
                <a:cs typeface="Arial"/>
                <a:sym typeface="Arial"/>
              </a:rPr>
              <a:t>4. Numeral Taxonomy ( Names)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38"/>
              <a:buChar char="•"/>
            </a:pPr>
            <a:r>
              <a:rPr lang="en-IN" sz="3538">
                <a:latin typeface="Arial"/>
                <a:ea typeface="Arial"/>
                <a:cs typeface="Arial"/>
                <a:sym typeface="Arial"/>
              </a:rPr>
              <a:t>5. Cytotaxonomy (Cells)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38"/>
              <a:buChar char="•"/>
            </a:pPr>
            <a:r>
              <a:rPr lang="en-IN" sz="3538">
                <a:latin typeface="Arial"/>
                <a:ea typeface="Arial"/>
                <a:cs typeface="Arial"/>
                <a:sym typeface="Arial"/>
              </a:rPr>
              <a:t>6. Chemo taxonomy (Chemicals)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4"/>
          <p:cNvSpPr txBox="1"/>
          <p:nvPr>
            <p:ph type="title"/>
          </p:nvPr>
        </p:nvSpPr>
        <p:spPr>
          <a:xfrm>
            <a:off x="457204" y="152400"/>
            <a:ext cx="8385175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lang="en-IN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Artificial system of classification</a:t>
            </a:r>
            <a:br>
              <a:rPr lang="en-IN">
                <a:solidFill>
                  <a:srgbClr val="660033"/>
                </a:solidFill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14"/>
          <p:cNvSpPr txBox="1"/>
          <p:nvPr>
            <p:ph idx="1" type="body"/>
          </p:nvPr>
        </p:nvSpPr>
        <p:spPr>
          <a:xfrm>
            <a:off x="301628" y="1600201"/>
            <a:ext cx="8543925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Char char="•"/>
            </a:pPr>
            <a:r>
              <a:rPr lang="en-I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Artificial classification The ordering of organisms into groups on the basis of </a:t>
            </a:r>
            <a:r>
              <a:rPr lang="en-IN" sz="3600" u="sng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rPr>
              <a:t>non-evolutionary features</a:t>
            </a:r>
            <a:r>
              <a:rPr lang="en-I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(e.g. the grouping together of plants according to the number and situation of their </a:t>
            </a:r>
            <a:r>
              <a:rPr lang="en-IN" sz="3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stamens, styles, </a:t>
            </a:r>
            <a:r>
              <a:rPr lang="en-I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lang="en-IN" sz="3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stigmas</a:t>
            </a:r>
            <a:r>
              <a:rPr lang="en-I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rather than their evolutionary relationships)..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5"/>
          <p:cNvSpPr txBox="1"/>
          <p:nvPr>
            <p:ph type="title"/>
          </p:nvPr>
        </p:nvSpPr>
        <p:spPr>
          <a:xfrm>
            <a:off x="130178" y="754873"/>
            <a:ext cx="838517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b="1" lang="en-IN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Natural classification system</a:t>
            </a:r>
            <a:endParaRPr b="1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5"/>
          <p:cNvSpPr txBox="1"/>
          <p:nvPr>
            <p:ph idx="1" type="body"/>
          </p:nvPr>
        </p:nvSpPr>
        <p:spPr>
          <a:xfrm>
            <a:off x="1" y="2623278"/>
            <a:ext cx="9144000" cy="42347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I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natural system for classification of seed plants was proposed by </a:t>
            </a:r>
            <a:r>
              <a:rPr lang="en-IN" sz="3600" u="sng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Bentham and Hooker (1862-1883)</a:t>
            </a:r>
            <a:r>
              <a:rPr lang="en-IN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their three-volume treatise </a:t>
            </a:r>
            <a:r>
              <a:rPr lang="en-IN" sz="3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'Genera Plantarum'.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6"/>
          <p:cNvSpPr txBox="1"/>
          <p:nvPr>
            <p:ph idx="1" type="body"/>
          </p:nvPr>
        </p:nvSpPr>
        <p:spPr>
          <a:xfrm>
            <a:off x="1" y="1028702"/>
            <a:ext cx="91440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Char char="•"/>
            </a:pPr>
            <a:r>
              <a:rPr lang="en-I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 natural system of classification of organisms is according to a </a:t>
            </a:r>
            <a:r>
              <a:rPr lang="en-IN" sz="3600" u="sng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relationship based on descent from a common ancestor.  </a:t>
            </a:r>
            <a:r>
              <a:rPr lang="en-IN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3600"/>
              <a:buChar char="•"/>
            </a:pPr>
            <a:r>
              <a:rPr lang="en-IN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this classification, the organism is classified on the </a:t>
            </a:r>
            <a:r>
              <a:rPr lang="en-IN" sz="3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basis of their vegetative characters </a:t>
            </a:r>
            <a:r>
              <a:rPr lang="en-I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which are permanent and do not change with the environment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Google Shape;173;p1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0"/>
            <a:ext cx="8763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8"/>
          <p:cNvSpPr txBox="1"/>
          <p:nvPr>
            <p:ph type="title"/>
          </p:nvPr>
        </p:nvSpPr>
        <p:spPr>
          <a:xfrm>
            <a:off x="1" y="365129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959"/>
              <a:buFont typeface="Arial"/>
              <a:buNone/>
            </a:pPr>
            <a:r>
              <a:rPr b="1" lang="en-IN" sz="3959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Phylogenetic classification system (Evolution bases )</a:t>
            </a:r>
            <a:br>
              <a:rPr b="1" lang="en-IN" sz="3959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endParaRPr b="1" sz="3959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18"/>
          <p:cNvSpPr txBox="1"/>
          <p:nvPr>
            <p:ph idx="1" type="body"/>
          </p:nvPr>
        </p:nvSpPr>
        <p:spPr>
          <a:xfrm>
            <a:off x="1" y="1690689"/>
            <a:ext cx="9144000" cy="4710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IN" sz="3600">
                <a:latin typeface="Arial"/>
                <a:ea typeface="Arial"/>
                <a:cs typeface="Arial"/>
                <a:sym typeface="Arial"/>
              </a:rPr>
              <a:t>Phylogenetic classification system is based on the </a:t>
            </a:r>
            <a:r>
              <a:rPr lang="en-IN" sz="3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evolutionary ancestry</a:t>
            </a:r>
            <a:r>
              <a:rPr lang="en-IN" sz="3600">
                <a:latin typeface="Arial"/>
                <a:ea typeface="Arial"/>
                <a:cs typeface="Arial"/>
                <a:sym typeface="Arial"/>
              </a:rPr>
              <a:t>. ... It generates </a:t>
            </a:r>
            <a:r>
              <a:rPr lang="en-IN" sz="3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trees called cladograms, </a:t>
            </a:r>
            <a:r>
              <a:rPr lang="en-IN" sz="3600">
                <a:latin typeface="Arial"/>
                <a:ea typeface="Arial"/>
                <a:cs typeface="Arial"/>
                <a:sym typeface="Arial"/>
              </a:rPr>
              <a:t>which are groups of organisms that include an ancestor species and its descendants.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IN" sz="3600">
                <a:latin typeface="Arial"/>
                <a:ea typeface="Arial"/>
                <a:cs typeface="Arial"/>
                <a:sym typeface="Arial"/>
              </a:rPr>
              <a:t> </a:t>
            </a:r>
            <a:endParaRPr sz="360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9"/>
          <p:cNvSpPr txBox="1"/>
          <p:nvPr>
            <p:ph idx="1" type="body"/>
          </p:nvPr>
        </p:nvSpPr>
        <p:spPr>
          <a:xfrm>
            <a:off x="1" y="990604"/>
            <a:ext cx="9144000" cy="5186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IN" sz="3600">
                <a:latin typeface="Arial"/>
                <a:ea typeface="Arial"/>
                <a:cs typeface="Arial"/>
                <a:sym typeface="Arial"/>
              </a:rPr>
              <a:t>Classifying organisms on the basis of descent from a common ancestor is called </a:t>
            </a:r>
            <a:r>
              <a:rPr lang="en-IN" sz="3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phylogenetic classification.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ts val="3600"/>
              <a:buChar char="•"/>
            </a:pPr>
            <a:r>
              <a:rPr lang="en-IN" sz="3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Linnaeus classified </a:t>
            </a:r>
            <a:r>
              <a:rPr lang="en-IN" sz="3600">
                <a:latin typeface="Arial"/>
                <a:ea typeface="Arial"/>
                <a:cs typeface="Arial"/>
                <a:sym typeface="Arial"/>
              </a:rPr>
              <a:t>organisms based on obvious physical </a:t>
            </a:r>
            <a:r>
              <a:rPr lang="en-IN" sz="3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traits.</a:t>
            </a:r>
            <a:r>
              <a:rPr lang="en-IN" sz="3600">
                <a:latin typeface="Arial"/>
                <a:ea typeface="Arial"/>
                <a:cs typeface="Arial"/>
                <a:sym typeface="Arial"/>
              </a:rPr>
              <a:t> Basically, organisms were grouped together if they looked alike.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IN" sz="3600">
                <a:latin typeface="Arial"/>
                <a:ea typeface="Arial"/>
                <a:cs typeface="Arial"/>
                <a:sym typeface="Arial"/>
              </a:rPr>
              <a:t> After </a:t>
            </a:r>
            <a:r>
              <a:rPr lang="en-IN" sz="3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Darwin </a:t>
            </a:r>
            <a:r>
              <a:rPr lang="en-IN" sz="3600">
                <a:latin typeface="Arial"/>
                <a:ea typeface="Arial"/>
                <a:cs typeface="Arial"/>
                <a:sym typeface="Arial"/>
              </a:rPr>
              <a:t>published his theory of evolution in the 1800s, scientists looked for a way to classify organisms that showed phylogeny.</a:t>
            </a:r>
            <a:endParaRPr/>
          </a:p>
          <a:p>
            <a:pPr indent="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29"/>
              <a:buFont typeface="Arial"/>
              <a:buNone/>
            </a:pPr>
            <a:r>
              <a:rPr b="1" lang="en-IN" sz="3629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Introduction to Kingdom Plantae</a:t>
            </a:r>
            <a:endParaRPr/>
          </a:p>
        </p:txBody>
      </p:sp>
      <p:sp>
        <p:nvSpPr>
          <p:cNvPr id="92" name="Google Shape;92;p2"/>
          <p:cNvSpPr txBox="1"/>
          <p:nvPr>
            <p:ph idx="1" type="body"/>
          </p:nvPr>
        </p:nvSpPr>
        <p:spPr>
          <a:xfrm>
            <a:off x="628650" y="1825629"/>
            <a:ext cx="8362950" cy="4803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Char char="•"/>
            </a:pPr>
            <a:r>
              <a:rPr b="1" lang="en-IN" sz="32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Fundamental Features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IN" sz="3600">
                <a:latin typeface="Arial"/>
                <a:ea typeface="Arial"/>
                <a:cs typeface="Arial"/>
                <a:sym typeface="Arial"/>
              </a:rPr>
              <a:t> 1. Most of the plants are </a:t>
            </a:r>
            <a:r>
              <a:rPr lang="en-IN" sz="3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eukaryotic and chlorophyll containing organisms</a:t>
            </a:r>
            <a:r>
              <a:rPr lang="en-IN" sz="3600">
                <a:latin typeface="Arial"/>
                <a:ea typeface="Arial"/>
                <a:cs typeface="Arial"/>
                <a:sym typeface="Arial"/>
              </a:rPr>
              <a:t>. Cell walls of plant cells are comprised of </a:t>
            </a:r>
            <a:r>
              <a:rPr lang="en-IN" sz="3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cellulose.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IN" sz="3600">
                <a:latin typeface="Arial"/>
                <a:ea typeface="Arial"/>
                <a:cs typeface="Arial"/>
                <a:sym typeface="Arial"/>
              </a:rPr>
              <a:t> 2. They have an ability to grow by cell division. 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Google Shape;189;p2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838200"/>
            <a:ext cx="9144000" cy="5867400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20"/>
          <p:cNvSpPr txBox="1"/>
          <p:nvPr/>
        </p:nvSpPr>
        <p:spPr>
          <a:xfrm>
            <a:off x="1" y="-15875"/>
            <a:ext cx="9296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I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 Phylogeny is the evolutionary history of a group of related organisms. It is represented by a phylogenetic tree, like the one in Figure</a:t>
            </a:r>
            <a:r>
              <a:rPr b="0" i="0" lang="en-IN" sz="28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 below.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1"/>
          <p:cNvSpPr txBox="1"/>
          <p:nvPr>
            <p:ph idx="1" type="body"/>
          </p:nvPr>
        </p:nvSpPr>
        <p:spPr>
          <a:xfrm>
            <a:off x="1" y="457204"/>
            <a:ext cx="9144000" cy="5719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IN" sz="3600">
                <a:latin typeface="Arial"/>
                <a:ea typeface="Arial"/>
                <a:cs typeface="Arial"/>
                <a:sym typeface="Arial"/>
              </a:rPr>
              <a:t>One way of classifying organisms that shows phylogeny is by using the clade. A clade is a group of organisms that includes an ancestor and all of its descendants. Clades are based on cladistics.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IN" sz="3600">
                <a:latin typeface="Arial"/>
                <a:ea typeface="Arial"/>
                <a:cs typeface="Arial"/>
                <a:sym typeface="Arial"/>
              </a:rPr>
              <a:t>This is a method of comparing traits in related species to determine ancestor-descendant relationships. Clades are represented by cladograms, like the one in Figure </a:t>
            </a:r>
            <a:r>
              <a:rPr lang="en-IN" sz="3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below. 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b="1"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Google Shape;200;p2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152401"/>
            <a:ext cx="9144000" cy="4419600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22"/>
          <p:cNvSpPr/>
          <p:nvPr/>
        </p:nvSpPr>
        <p:spPr>
          <a:xfrm>
            <a:off x="-60351" y="4876802"/>
            <a:ext cx="9001182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I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cladogram classifies mammals, reptiles, and birds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I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clades based on their evolutionary relationships.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3"/>
          <p:cNvSpPr txBox="1"/>
          <p:nvPr>
            <p:ph idx="1" type="body"/>
          </p:nvPr>
        </p:nvSpPr>
        <p:spPr>
          <a:xfrm>
            <a:off x="628650" y="457204"/>
            <a:ext cx="7886700" cy="5719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IN" sz="3600">
                <a:latin typeface="Arial"/>
                <a:ea typeface="Arial"/>
                <a:cs typeface="Arial"/>
                <a:sym typeface="Arial"/>
              </a:rPr>
              <a:t>This cladogram represents the </a:t>
            </a:r>
            <a:r>
              <a:rPr lang="en-IN" sz="3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mammal and reptile clades. </a:t>
            </a:r>
            <a:r>
              <a:rPr lang="en-IN" sz="3600">
                <a:latin typeface="Arial"/>
                <a:ea typeface="Arial"/>
                <a:cs typeface="Arial"/>
                <a:sym typeface="Arial"/>
              </a:rPr>
              <a:t>The reptile clade includes birds. </a:t>
            </a:r>
            <a:endParaRPr/>
          </a:p>
          <a:p>
            <a:pPr indent="-101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IN" sz="3600">
                <a:latin typeface="Arial"/>
                <a:ea typeface="Arial"/>
                <a:cs typeface="Arial"/>
                <a:sym typeface="Arial"/>
              </a:rPr>
              <a:t>It shows that birds evolved from reptiles. </a:t>
            </a:r>
            <a:r>
              <a:rPr lang="en-IN" sz="3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Linnaeus</a:t>
            </a:r>
            <a:r>
              <a:rPr lang="en-IN" sz="3600">
                <a:latin typeface="Arial"/>
                <a:ea typeface="Arial"/>
                <a:cs typeface="Arial"/>
                <a:sym typeface="Arial"/>
              </a:rPr>
              <a:t> classified mammals, reptiles, and birds in separate classes. This masks their evolutionary relationships.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4"/>
          <p:cNvSpPr txBox="1"/>
          <p:nvPr>
            <p:ph type="title"/>
          </p:nvPr>
        </p:nvSpPr>
        <p:spPr>
          <a:xfrm>
            <a:off x="1" y="304804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b="1" lang="en-IN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Advantages Phylogenetic classification </a:t>
            </a:r>
            <a:endParaRPr/>
          </a:p>
        </p:txBody>
      </p:sp>
      <p:sp>
        <p:nvSpPr>
          <p:cNvPr id="212" name="Google Shape;212;p24"/>
          <p:cNvSpPr txBox="1"/>
          <p:nvPr>
            <p:ph idx="1" type="body"/>
          </p:nvPr>
        </p:nvSpPr>
        <p:spPr>
          <a:xfrm>
            <a:off x="1" y="1825629"/>
            <a:ext cx="9144000" cy="4879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IN" sz="3600">
                <a:latin typeface="Arial"/>
                <a:ea typeface="Arial"/>
                <a:cs typeface="Arial"/>
                <a:sym typeface="Arial"/>
              </a:rPr>
              <a:t>Phylogenetic classification has two main advantages over the Linnaean system.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ts val="3600"/>
              <a:buChar char="•"/>
            </a:pPr>
            <a:r>
              <a:rPr lang="en-IN" sz="3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First</a:t>
            </a:r>
            <a:r>
              <a:rPr lang="en-IN" sz="3600">
                <a:latin typeface="Arial"/>
                <a:ea typeface="Arial"/>
                <a:cs typeface="Arial"/>
                <a:sym typeface="Arial"/>
              </a:rPr>
              <a:t>, phylogenetic classification </a:t>
            </a:r>
            <a:r>
              <a:rPr lang="en-IN" sz="3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tells you something important about the organism: </a:t>
            </a:r>
            <a:r>
              <a:rPr lang="en-IN" sz="3600">
                <a:latin typeface="Arial"/>
                <a:ea typeface="Arial"/>
                <a:cs typeface="Arial"/>
                <a:sym typeface="Arial"/>
              </a:rPr>
              <a:t>its evolutionary history.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IN" sz="36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N" sz="3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Second,</a:t>
            </a:r>
            <a:r>
              <a:rPr lang="en-IN" sz="3600">
                <a:latin typeface="Arial"/>
                <a:ea typeface="Arial"/>
                <a:cs typeface="Arial"/>
                <a:sym typeface="Arial"/>
              </a:rPr>
              <a:t> phylogenetic classification does not attempt to </a:t>
            </a:r>
            <a:r>
              <a:rPr lang="en-IN" sz="3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"rank" organisms.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b="1" lang="en-IN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Numerical taxonomy </a:t>
            </a:r>
            <a:endParaRPr/>
          </a:p>
        </p:txBody>
      </p:sp>
      <p:sp>
        <p:nvSpPr>
          <p:cNvPr id="218" name="Google Shape;218;p25"/>
          <p:cNvSpPr txBox="1"/>
          <p:nvPr>
            <p:ph idx="1" type="body"/>
          </p:nvPr>
        </p:nvSpPr>
        <p:spPr>
          <a:xfrm>
            <a:off x="428626" y="1371600"/>
            <a:ext cx="82867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r>
              <a:t/>
            </a:r>
            <a:endParaRPr b="1" sz="100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IN" sz="3600">
                <a:latin typeface="Arial"/>
                <a:ea typeface="Arial"/>
                <a:cs typeface="Arial"/>
                <a:sym typeface="Arial"/>
              </a:rPr>
              <a:t>Numerical taxonomy is the method of classifying organisms with the help of </a:t>
            </a:r>
            <a:r>
              <a:rPr lang="en-IN" sz="3600" u="sng">
                <a:latin typeface="Arial"/>
                <a:ea typeface="Arial"/>
                <a:cs typeface="Arial"/>
                <a:sym typeface="Arial"/>
              </a:rPr>
              <a:t>numerical methods. </a:t>
            </a:r>
            <a:r>
              <a:rPr lang="en-IN" sz="3600">
                <a:latin typeface="Arial"/>
                <a:ea typeface="Arial"/>
                <a:cs typeface="Arial"/>
                <a:sym typeface="Arial"/>
              </a:rPr>
              <a:t>...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IN" sz="36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N" sz="3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Michel Adanson, a French botanist, </a:t>
            </a:r>
            <a:r>
              <a:rPr lang="en-IN" sz="3600">
                <a:latin typeface="Arial"/>
                <a:ea typeface="Arial"/>
                <a:cs typeface="Arial"/>
                <a:sym typeface="Arial"/>
              </a:rPr>
              <a:t>planned to assign numerical values to the </a:t>
            </a:r>
            <a:r>
              <a:rPr lang="en-IN" sz="3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similarities between organisms and he proposed that equal weightage should be given to all the characters while classifying plants.</a:t>
            </a:r>
            <a:endParaRPr/>
          </a:p>
          <a:p>
            <a:pPr indent="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b="1"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6"/>
          <p:cNvSpPr txBox="1"/>
          <p:nvPr>
            <p:ph idx="1" type="body"/>
          </p:nvPr>
        </p:nvSpPr>
        <p:spPr>
          <a:xfrm>
            <a:off x="628650" y="1447800"/>
            <a:ext cx="788670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IN" sz="3600">
                <a:latin typeface="Arial"/>
                <a:ea typeface="Arial"/>
                <a:cs typeface="Arial"/>
                <a:sym typeface="Arial"/>
              </a:rPr>
              <a:t>Numerical taxonomy is a system of grouping of species by numerical methods based on their character states. It was first initiated by </a:t>
            </a:r>
            <a:r>
              <a:rPr lang="en-IN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Peter H.A.Sneath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b="1" lang="en-IN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Cytotaxonomy</a:t>
            </a:r>
            <a:endParaRPr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27"/>
          <p:cNvSpPr txBox="1"/>
          <p:nvPr>
            <p:ph idx="1" type="body"/>
          </p:nvPr>
        </p:nvSpPr>
        <p:spPr>
          <a:xfrm>
            <a:off x="1" y="1825629"/>
            <a:ext cx="9144000" cy="2212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IN" sz="3600">
                <a:latin typeface="Arial"/>
                <a:ea typeface="Arial"/>
                <a:cs typeface="Arial"/>
                <a:sym typeface="Arial"/>
              </a:rPr>
              <a:t>Cytotaxonomy is a biology dealing with the classification and relationships of organisms using detail studies of </a:t>
            </a:r>
            <a:r>
              <a:rPr lang="en-IN" sz="3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chromosomes. 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8"/>
          <p:cNvSpPr txBox="1"/>
          <p:nvPr>
            <p:ph type="title"/>
          </p:nvPr>
        </p:nvSpPr>
        <p:spPr>
          <a:xfrm>
            <a:off x="581025" y="3"/>
            <a:ext cx="798195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b="1" lang="en-IN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CHROMOSOMES </a:t>
            </a:r>
            <a:endParaRPr/>
          </a:p>
        </p:txBody>
      </p:sp>
      <p:pic>
        <p:nvPicPr>
          <p:cNvPr id="235" name="Google Shape;235;p2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0" y="2172494"/>
            <a:ext cx="4572000" cy="365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9"/>
          <p:cNvSpPr txBox="1"/>
          <p:nvPr>
            <p:ph idx="1" type="body"/>
          </p:nvPr>
        </p:nvSpPr>
        <p:spPr>
          <a:xfrm>
            <a:off x="-22224" y="1943101"/>
            <a:ext cx="9144000" cy="297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IN" sz="3600">
                <a:latin typeface="Arial"/>
                <a:ea typeface="Arial"/>
                <a:cs typeface="Arial"/>
                <a:sym typeface="Arial"/>
              </a:rPr>
              <a:t>The properties  of chromosomes are of great value in taxonomy, because the chromosome number being the most widely used and quoted character in biology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/>
          <p:nvPr>
            <p:ph idx="1" type="body"/>
          </p:nvPr>
        </p:nvSpPr>
        <p:spPr>
          <a:xfrm>
            <a:off x="0" y="1714500"/>
            <a:ext cx="91440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30"/>
              <a:buChar char="•"/>
            </a:pPr>
            <a:r>
              <a:rPr lang="en-IN" sz="3330">
                <a:latin typeface="Arial"/>
                <a:ea typeface="Arial"/>
                <a:cs typeface="Arial"/>
                <a:sym typeface="Arial"/>
              </a:rPr>
              <a:t>8. Organisms within Kingdom Plantae are multicellular, eukaryotic and autotrophic.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30"/>
              <a:buChar char="•"/>
            </a:pPr>
            <a:r>
              <a:rPr lang="en-IN" sz="3330">
                <a:latin typeface="Arial"/>
                <a:ea typeface="Arial"/>
                <a:cs typeface="Arial"/>
                <a:sym typeface="Arial"/>
              </a:rPr>
              <a:t>9. The Kingdom Plantae includes plants which are multicellular, eukaryotic, photosynthetic and producers. 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30"/>
              <a:buChar char="•"/>
            </a:pPr>
            <a:r>
              <a:rPr lang="en-IN" sz="3330">
                <a:latin typeface="Arial"/>
                <a:ea typeface="Arial"/>
                <a:cs typeface="Arial"/>
                <a:sym typeface="Arial"/>
              </a:rPr>
              <a:t>10. The plant body may be </a:t>
            </a:r>
            <a:r>
              <a:rPr lang="en-IN" sz="333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thalloid </a:t>
            </a:r>
            <a:r>
              <a:rPr lang="en-IN" sz="3330">
                <a:latin typeface="Arial"/>
                <a:ea typeface="Arial"/>
                <a:cs typeface="Arial"/>
                <a:sym typeface="Arial"/>
              </a:rPr>
              <a:t>or differentiated into root, stem and leaves. They may be </a:t>
            </a:r>
            <a:r>
              <a:rPr lang="en-IN" sz="333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non vascular or vascular.</a:t>
            </a:r>
            <a:endParaRPr/>
          </a:p>
          <a:p>
            <a:pPr indent="-17145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30"/>
              <a:buNone/>
            </a:pPr>
            <a:r>
              <a:t/>
            </a:r>
            <a:endParaRPr sz="3330">
              <a:latin typeface="Arial"/>
              <a:ea typeface="Arial"/>
              <a:cs typeface="Arial"/>
              <a:sym typeface="Arial"/>
            </a:endParaRPr>
          </a:p>
          <a:p>
            <a:pPr indent="-17145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30"/>
              <a:buNone/>
            </a:pPr>
            <a:r>
              <a:t/>
            </a:r>
            <a:endParaRPr sz="333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0"/>
          <p:cNvSpPr txBox="1"/>
          <p:nvPr>
            <p:ph type="title"/>
          </p:nvPr>
        </p:nvSpPr>
        <p:spPr>
          <a:xfrm>
            <a:off x="628650" y="365127"/>
            <a:ext cx="7886700" cy="1006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b="1" lang="en-IN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Chemotaxonomy</a:t>
            </a:r>
            <a:endParaRPr/>
          </a:p>
        </p:txBody>
      </p:sp>
      <p:sp>
        <p:nvSpPr>
          <p:cNvPr id="246" name="Google Shape;246;p30"/>
          <p:cNvSpPr txBox="1"/>
          <p:nvPr>
            <p:ph idx="1" type="body"/>
          </p:nvPr>
        </p:nvSpPr>
        <p:spPr>
          <a:xfrm>
            <a:off x="1" y="1381129"/>
            <a:ext cx="9144000" cy="4652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IN" sz="3600">
                <a:latin typeface="Arial"/>
                <a:ea typeface="Arial"/>
                <a:cs typeface="Arial"/>
                <a:sym typeface="Arial"/>
              </a:rPr>
              <a:t>Chemotaxonomy as the method of biological classification based on similarities in the structure of certain compounds among the organisms being classified. ... Since working of the organs involves </a:t>
            </a:r>
            <a:r>
              <a:rPr lang="en-IN" sz="3600" u="sng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chemicals of the body, </a:t>
            </a:r>
            <a:r>
              <a:rPr lang="en-IN" sz="3600">
                <a:latin typeface="Arial"/>
                <a:ea typeface="Arial"/>
                <a:cs typeface="Arial"/>
                <a:sym typeface="Arial"/>
              </a:rPr>
              <a:t>these compounds are </a:t>
            </a:r>
            <a:r>
              <a:rPr lang="en-IN" sz="3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called biochemical evidences.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IN" sz="3600">
                <a:latin typeface="Arial"/>
                <a:ea typeface="Arial"/>
                <a:cs typeface="Arial"/>
                <a:sym typeface="Arial"/>
              </a:rPr>
              <a:t>Chemotaxonomy of cyanobacteria was initiated by </a:t>
            </a:r>
            <a:r>
              <a:rPr lang="en-IN" sz="3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Kenyon (1972).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/>
          <p:nvPr>
            <p:ph idx="1" type="body"/>
          </p:nvPr>
        </p:nvSpPr>
        <p:spPr>
          <a:xfrm>
            <a:off x="1" y="1143000"/>
            <a:ext cx="9144000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IN" sz="3600">
                <a:latin typeface="Arial"/>
                <a:ea typeface="Arial"/>
                <a:cs typeface="Arial"/>
                <a:sym typeface="Arial"/>
              </a:rPr>
              <a:t>11. They have two stages in their life cycle: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IN" sz="3600">
                <a:latin typeface="Arial"/>
                <a:ea typeface="Arial"/>
                <a:cs typeface="Arial"/>
                <a:sym typeface="Arial"/>
              </a:rPr>
              <a:t>12.  </a:t>
            </a:r>
            <a:r>
              <a:rPr lang="en-IN" sz="3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Haploid, sexually reproducing gametophytic generation.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IN" sz="3600">
                <a:latin typeface="Arial"/>
                <a:ea typeface="Arial"/>
                <a:cs typeface="Arial"/>
                <a:sym typeface="Arial"/>
              </a:rPr>
              <a:t>13.   </a:t>
            </a:r>
            <a:r>
              <a:rPr lang="en-IN" sz="3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Diploid, </a:t>
            </a:r>
            <a:r>
              <a:rPr lang="en-IN" sz="3600">
                <a:latin typeface="Arial"/>
                <a:ea typeface="Arial"/>
                <a:cs typeface="Arial"/>
                <a:sym typeface="Arial"/>
              </a:rPr>
              <a:t>asexually reproducing saprophytic generation. The two generations alternate. So it is  called </a:t>
            </a:r>
            <a:r>
              <a:rPr lang="en-IN" sz="3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alternation of generations. 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"/>
          <p:cNvSpPr txBox="1"/>
          <p:nvPr>
            <p:ph idx="1" type="body"/>
          </p:nvPr>
        </p:nvSpPr>
        <p:spPr>
          <a:xfrm>
            <a:off x="0" y="457200"/>
            <a:ext cx="9144000" cy="50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3600"/>
              <a:buChar char="•"/>
            </a:pPr>
            <a:r>
              <a:rPr b="1" lang="en-IN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What do you mean by  plant kingdom?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600"/>
              <a:buChar char="•"/>
            </a:pPr>
            <a:r>
              <a:rPr lang="en-I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Plants are mainly </a:t>
            </a:r>
            <a:r>
              <a:rPr lang="en-IN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multicellular, predominantly photosynthetic eukaryotes </a:t>
            </a:r>
            <a:r>
              <a:rPr lang="en-I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 the kingdom Plantae.  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600"/>
              <a:buChar char="•"/>
            </a:pPr>
            <a:r>
              <a:rPr lang="en-I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Historically, plants were treated as one of two kingdoms including all living things that were not animals, and all algae and fungi were treated as plants.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"/>
          <p:cNvSpPr txBox="1"/>
          <p:nvPr>
            <p:ph idx="1" type="body"/>
          </p:nvPr>
        </p:nvSpPr>
        <p:spPr>
          <a:xfrm>
            <a:off x="381000" y="457201"/>
            <a:ext cx="8534400" cy="60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Char char="•"/>
            </a:pPr>
            <a:r>
              <a:rPr lang="en-I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Biologist </a:t>
            </a:r>
            <a:r>
              <a:rPr lang="en-IN" sz="3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R.H. Whittaker </a:t>
            </a:r>
            <a:r>
              <a:rPr lang="en-I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gave us the Five Kingdom Classification.</a:t>
            </a:r>
            <a:endParaRPr/>
          </a:p>
          <a:p>
            <a:pPr indent="-1143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ts val="3600"/>
              <a:buChar char="•"/>
            </a:pPr>
            <a:r>
              <a:rPr lang="en-IN" sz="3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Protista,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ts val="3600"/>
              <a:buChar char="•"/>
            </a:pPr>
            <a:r>
              <a:rPr lang="en-IN" sz="3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Monera,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ts val="3600"/>
              <a:buChar char="•"/>
            </a:pPr>
            <a:r>
              <a:rPr lang="en-IN" sz="3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 Fungi,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ts val="3600"/>
              <a:buChar char="•"/>
            </a:pPr>
            <a:r>
              <a:rPr lang="en-IN" sz="3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Plantae,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ts val="3600"/>
              <a:buChar char="•"/>
            </a:pPr>
            <a:r>
              <a:rPr lang="en-IN" sz="3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 Animalia.</a:t>
            </a:r>
            <a:r>
              <a:rPr lang="en-I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"/>
          <p:cNvSpPr txBox="1"/>
          <p:nvPr>
            <p:ph idx="1" type="body"/>
          </p:nvPr>
        </p:nvSpPr>
        <p:spPr>
          <a:xfrm>
            <a:off x="1" y="381002"/>
            <a:ext cx="9144000" cy="60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Char char="•"/>
            </a:pPr>
            <a:r>
              <a:rPr lang="en-I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When you enter this kingdom, all you will find is plants . You will be amazed to see the different kinds of plants that are included here. </a:t>
            </a:r>
            <a:r>
              <a:rPr lang="en-IN" sz="3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You can see microscopic plants like the algae </a:t>
            </a:r>
            <a:r>
              <a:rPr lang="en-I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 well as the </a:t>
            </a:r>
            <a:r>
              <a:rPr lang="en-IN" sz="3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tallest trees like the Sequoia</a:t>
            </a:r>
            <a:r>
              <a:rPr b="1" lang="en-IN" sz="3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600"/>
              <a:buChar char="•"/>
            </a:pPr>
            <a:r>
              <a:rPr lang="en-I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Some plants have the most beautiful and attractive looking structures called </a:t>
            </a:r>
            <a:r>
              <a:rPr lang="en-IN" sz="3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flowers</a:t>
            </a:r>
            <a:r>
              <a:rPr lang="en-IN" sz="3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I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while some don’t have any. 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600"/>
              <a:buChar char="•"/>
            </a:pPr>
            <a:r>
              <a:rPr lang="en-I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some plants, you can see a proper </a:t>
            </a:r>
            <a:r>
              <a:rPr lang="en-IN" sz="3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root system, shoot system, and leaves, </a:t>
            </a:r>
            <a:r>
              <a:rPr lang="en-I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while in the simpler plants, it is just a </a:t>
            </a:r>
            <a:r>
              <a:rPr lang="en-IN" sz="3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thalloid structure</a:t>
            </a:r>
            <a:r>
              <a:rPr lang="en-I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/>
          </a:p>
          <a:p>
            <a:pPr indent="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b="1" sz="360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b="1" sz="360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8"/>
          <p:cNvSpPr txBox="1"/>
          <p:nvPr>
            <p:ph idx="1" type="body"/>
          </p:nvPr>
        </p:nvSpPr>
        <p:spPr>
          <a:xfrm>
            <a:off x="1" y="0"/>
            <a:ext cx="9144000" cy="652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3600"/>
              <a:buChar char="•"/>
            </a:pPr>
            <a:r>
              <a:rPr b="1" lang="en-IN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Who discovered plant kingdom?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3600"/>
              <a:buChar char="•"/>
            </a:pPr>
            <a:r>
              <a:rPr lang="en-IN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R.H Whittaker</a:t>
            </a:r>
            <a:r>
              <a:rPr lang="en-I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originally wanted to include all producers in the plant kingdom.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600"/>
              <a:buChar char="•"/>
            </a:pPr>
            <a:r>
              <a:rPr lang="en-I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He was now willing to relegate unicellular algae and cyanobacteria to his new kingdom Protista, but </a:t>
            </a:r>
            <a:r>
              <a:rPr lang="en-IN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Whittaker continued to place all multicellular producers in kingdom Plantae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9"/>
          <p:cNvSpPr txBox="1"/>
          <p:nvPr>
            <p:ph type="title"/>
          </p:nvPr>
        </p:nvSpPr>
        <p:spPr>
          <a:xfrm>
            <a:off x="704850" y="184153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6599"/>
              <a:buFont typeface="Arial"/>
              <a:buNone/>
            </a:pPr>
            <a:r>
              <a:rPr lang="en-IN" sz="6599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R.H Whittaker</a:t>
            </a:r>
            <a:r>
              <a:rPr lang="en-IN" sz="65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6599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" name="Google Shape;128;p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24320" y="1825625"/>
            <a:ext cx="2495359" cy="4351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